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9" autoAdjust="0"/>
  </p:normalViewPr>
  <p:slideViewPr>
    <p:cSldViewPr>
      <p:cViewPr>
        <p:scale>
          <a:sx n="101" d="100"/>
          <a:sy n="101" d="100"/>
        </p:scale>
        <p:origin x="-7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9612-4E0B-43F4-9ED0-B91E753EAB8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A628-6770-4087-BB9C-D97C7B0F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9612-4E0B-43F4-9ED0-B91E753EAB8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A628-6770-4087-BB9C-D97C7B0F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1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9612-4E0B-43F4-9ED0-B91E753EAB8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A628-6770-4087-BB9C-D97C7B0F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5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9612-4E0B-43F4-9ED0-B91E753EAB8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A628-6770-4087-BB9C-D97C7B0F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8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9612-4E0B-43F4-9ED0-B91E753EAB8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A628-6770-4087-BB9C-D97C7B0F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3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9612-4E0B-43F4-9ED0-B91E753EAB8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A628-6770-4087-BB9C-D97C7B0F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5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9612-4E0B-43F4-9ED0-B91E753EAB8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A628-6770-4087-BB9C-D97C7B0F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9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9612-4E0B-43F4-9ED0-B91E753EAB8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A628-6770-4087-BB9C-D97C7B0F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8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9612-4E0B-43F4-9ED0-B91E753EAB8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A628-6770-4087-BB9C-D97C7B0F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0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9612-4E0B-43F4-9ED0-B91E753EAB8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A628-6770-4087-BB9C-D97C7B0F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3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9612-4E0B-43F4-9ED0-B91E753EAB8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A628-6770-4087-BB9C-D97C7B0F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0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99612-4E0B-43F4-9ED0-B91E753EAB8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CA628-6770-4087-BB9C-D97C7B0F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0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2667000" y="4489609"/>
            <a:ext cx="2895599" cy="2139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1" y="381000"/>
            <a:ext cx="3272050" cy="6647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 smtClean="0"/>
              <a:t>Current Touch Categories (37)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Accessing community resource/service</a:t>
            </a:r>
          </a:p>
          <a:p>
            <a:r>
              <a:rPr lang="en-US" sz="1000" dirty="0" smtClean="0"/>
              <a:t>Ancillary Services</a:t>
            </a:r>
          </a:p>
          <a:p>
            <a:r>
              <a:rPr lang="en-US" sz="1000" dirty="0" smtClean="0"/>
              <a:t>Care plan setting activities</a:t>
            </a:r>
          </a:p>
          <a:p>
            <a:r>
              <a:rPr lang="en-US" sz="1000" dirty="0" smtClean="0">
                <a:solidFill>
                  <a:srgbClr val="00B050"/>
                </a:solidFill>
              </a:rPr>
              <a:t>Case Management Assessment</a:t>
            </a:r>
          </a:p>
          <a:p>
            <a:r>
              <a:rPr lang="en-US" sz="1000" dirty="0" smtClean="0">
                <a:solidFill>
                  <a:srgbClr val="00B050"/>
                </a:solidFill>
              </a:rPr>
              <a:t>Case Management Referral</a:t>
            </a:r>
          </a:p>
          <a:p>
            <a:r>
              <a:rPr lang="en-US" sz="1000" dirty="0" smtClean="0">
                <a:solidFill>
                  <a:srgbClr val="00B050"/>
                </a:solidFill>
              </a:rPr>
              <a:t>Case Management Treatment</a:t>
            </a:r>
          </a:p>
          <a:p>
            <a:r>
              <a:rPr lang="en-US" sz="1000" dirty="0" smtClean="0">
                <a:solidFill>
                  <a:srgbClr val="00B050"/>
                </a:solidFill>
              </a:rPr>
              <a:t>Coordinating care clinical follow-up</a:t>
            </a:r>
          </a:p>
          <a:p>
            <a:r>
              <a:rPr lang="en-US" sz="1000" dirty="0" smtClean="0">
                <a:solidFill>
                  <a:srgbClr val="00B050"/>
                </a:solidFill>
              </a:rPr>
              <a:t>Coordinating transitions in care setting</a:t>
            </a:r>
          </a:p>
          <a:p>
            <a:r>
              <a:rPr lang="en-US" sz="1000" dirty="0" smtClean="0"/>
              <a:t>Coordinating healthcare appointments for patient or family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Coordinating care information management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Coordinating care dental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Education provided: group setting</a:t>
            </a:r>
          </a:p>
          <a:p>
            <a:r>
              <a:rPr lang="en-US" sz="1000" dirty="0" smtClean="0"/>
              <a:t>Education provided: one on one</a:t>
            </a:r>
          </a:p>
          <a:p>
            <a:r>
              <a:rPr lang="en-US" sz="1000" dirty="0" smtClean="0"/>
              <a:t>Education provided written material</a:t>
            </a:r>
          </a:p>
          <a:p>
            <a:r>
              <a:rPr lang="en-US" sz="1000" dirty="0" smtClean="0"/>
              <a:t>Eligibility Assistance/Financial Counseling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Exercise class participant</a:t>
            </a:r>
          </a:p>
          <a:p>
            <a:r>
              <a:rPr lang="en-US" sz="1200" dirty="0" err="1" smtClean="0">
                <a:solidFill>
                  <a:srgbClr val="002060"/>
                </a:solidFill>
              </a:rPr>
              <a:t>Flowsheet</a:t>
            </a:r>
            <a:endParaRPr lang="en-US" sz="1200" dirty="0" smtClean="0">
              <a:solidFill>
                <a:srgbClr val="002060"/>
              </a:solidFill>
            </a:endParaRPr>
          </a:p>
          <a:p>
            <a:r>
              <a:rPr lang="en-US" sz="1000" dirty="0" smtClean="0"/>
              <a:t>Goal Update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Health Education Supportive Counseling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Home visits, non-billable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Home care visit encounter</a:t>
            </a:r>
          </a:p>
          <a:p>
            <a:r>
              <a:rPr lang="en-US" sz="1200" dirty="0" smtClean="0"/>
              <a:t>Interim notes encounter</a:t>
            </a:r>
          </a:p>
          <a:p>
            <a:r>
              <a:rPr lang="en-US" sz="1000" dirty="0" smtClean="0"/>
              <a:t>Interpreter Visit</a:t>
            </a:r>
          </a:p>
          <a:p>
            <a:r>
              <a:rPr lang="en-US" sz="1000" dirty="0" smtClean="0"/>
              <a:t>Language services</a:t>
            </a:r>
          </a:p>
          <a:p>
            <a:r>
              <a:rPr lang="en-US" sz="1000" dirty="0" smtClean="0"/>
              <a:t>Letter</a:t>
            </a:r>
          </a:p>
          <a:p>
            <a:r>
              <a:rPr lang="en-US" sz="1000" dirty="0" smtClean="0"/>
              <a:t>Medicaid eligibility assistance</a:t>
            </a:r>
          </a:p>
          <a:p>
            <a:r>
              <a:rPr lang="en-US" sz="1200" dirty="0" err="1" smtClean="0">
                <a:solidFill>
                  <a:srgbClr val="002060"/>
                </a:solidFill>
              </a:rPr>
              <a:t>MyChart</a:t>
            </a:r>
            <a:r>
              <a:rPr lang="en-US" sz="1200" dirty="0" smtClean="0">
                <a:solidFill>
                  <a:srgbClr val="002060"/>
                </a:solidFill>
              </a:rPr>
              <a:t> encounter</a:t>
            </a:r>
          </a:p>
          <a:p>
            <a:r>
              <a:rPr lang="en-US" sz="1000" dirty="0" smtClean="0"/>
              <a:t>Outreach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Panel management outreach</a:t>
            </a:r>
          </a:p>
          <a:p>
            <a:r>
              <a:rPr lang="en-US" sz="1000" dirty="0" smtClean="0"/>
              <a:t>Pre visit planning encounter</a:t>
            </a:r>
          </a:p>
          <a:p>
            <a:r>
              <a:rPr lang="en-US" sz="1000" dirty="0" smtClean="0"/>
              <a:t>Problem List Update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Support group participant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Telemedicine Encounter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Telephone Encounter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Transportation assistance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Warm hand-off, non-billable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791200" y="685799"/>
            <a:ext cx="3418565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 smtClean="0"/>
              <a:t>Meaningful Touch Categories (18)</a:t>
            </a:r>
          </a:p>
          <a:p>
            <a:endParaRPr lang="en-US" sz="1400" u="sng" dirty="0"/>
          </a:p>
          <a:p>
            <a:endParaRPr lang="en-US" sz="1400" u="sng" dirty="0" smtClean="0"/>
          </a:p>
          <a:p>
            <a:endParaRPr lang="en-US" sz="1400" u="sng" dirty="0"/>
          </a:p>
          <a:p>
            <a:r>
              <a:rPr lang="en-US" sz="1200" u="sng" dirty="0" smtClean="0"/>
              <a:t>Alternative Types of Care </a:t>
            </a:r>
            <a:r>
              <a:rPr lang="en-US" sz="1000" u="sng" dirty="0" smtClean="0"/>
              <a:t>(In Lieu of Office Visit)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Accessing community resource/service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Case Management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Education provided in group setting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Exercise class participant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Home care visit encounter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Home visit (non-billable)</a:t>
            </a:r>
          </a:p>
          <a:p>
            <a:r>
              <a:rPr lang="en-US" sz="1200" dirty="0" err="1" smtClean="0">
                <a:solidFill>
                  <a:srgbClr val="002060"/>
                </a:solidFill>
              </a:rPr>
              <a:t>MyChart</a:t>
            </a:r>
            <a:r>
              <a:rPr lang="en-US" sz="1200" dirty="0" smtClean="0">
                <a:solidFill>
                  <a:srgbClr val="002060"/>
                </a:solidFill>
              </a:rPr>
              <a:t> encounter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Support group participant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Telemedicine encounter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Telephone visit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Warm hand-off (non-billable)</a:t>
            </a:r>
          </a:p>
          <a:p>
            <a:endParaRPr lang="en-US" sz="1000" dirty="0"/>
          </a:p>
          <a:p>
            <a:endParaRPr lang="en-US" sz="1000" dirty="0" smtClean="0"/>
          </a:p>
          <a:p>
            <a:r>
              <a:rPr lang="en-US" sz="1200" u="sng" dirty="0" smtClean="0"/>
              <a:t>PCMH Measures </a:t>
            </a:r>
            <a:r>
              <a:rPr lang="en-US" sz="1000" u="sng" dirty="0" smtClean="0"/>
              <a:t>(Not In Lieu of Office Visit)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Coordinating Care: Clinical follow-up and transitions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Coordinating Care: Dental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Coordinating Care: Information management</a:t>
            </a:r>
          </a:p>
          <a:p>
            <a:r>
              <a:rPr lang="en-US" sz="1200" dirty="0" err="1" smtClean="0">
                <a:solidFill>
                  <a:srgbClr val="002060"/>
                </a:solidFill>
              </a:rPr>
              <a:t>Flowsheet</a:t>
            </a:r>
            <a:endParaRPr lang="en-US" sz="1200" dirty="0" smtClean="0">
              <a:solidFill>
                <a:srgbClr val="002060"/>
              </a:solidFill>
            </a:endParaRPr>
          </a:p>
          <a:p>
            <a:r>
              <a:rPr lang="en-US" sz="1200" dirty="0" smtClean="0">
                <a:solidFill>
                  <a:srgbClr val="002060"/>
                </a:solidFill>
              </a:rPr>
              <a:t>Health educative supportive counseling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Panel management outreach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Transportation Assistance</a:t>
            </a:r>
          </a:p>
          <a:p>
            <a:endParaRPr lang="en-US" sz="1200" dirty="0">
              <a:solidFill>
                <a:srgbClr val="00B0F0"/>
              </a:solidFill>
            </a:endParaRPr>
          </a:p>
          <a:p>
            <a:endParaRPr lang="en-US" sz="1000" dirty="0"/>
          </a:p>
        </p:txBody>
      </p:sp>
      <p:sp>
        <p:nvSpPr>
          <p:cNvPr id="9" name="Right Brace 8"/>
          <p:cNvSpPr/>
          <p:nvPr/>
        </p:nvSpPr>
        <p:spPr>
          <a:xfrm>
            <a:off x="2057400" y="1143000"/>
            <a:ext cx="45719" cy="381000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03119" y="1333500"/>
            <a:ext cx="3688081" cy="7239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Brace 17"/>
          <p:cNvSpPr/>
          <p:nvPr/>
        </p:nvSpPr>
        <p:spPr>
          <a:xfrm>
            <a:off x="2438400" y="1657350"/>
            <a:ext cx="152400" cy="247650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22" name="Curved Connector 21"/>
          <p:cNvCxnSpPr>
            <a:stCxn id="18" idx="1"/>
          </p:cNvCxnSpPr>
          <p:nvPr/>
        </p:nvCxnSpPr>
        <p:spPr>
          <a:xfrm rot="10800000" flipH="1" flipV="1">
            <a:off x="2590800" y="1781174"/>
            <a:ext cx="3200400" cy="2562225"/>
          </a:xfrm>
          <a:prstGeom prst="curvedConnector3">
            <a:avLst>
              <a:gd name="adj1" fmla="val 82131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687139" y="4413409"/>
            <a:ext cx="27992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Meaningful Touch Criteria</a:t>
            </a:r>
          </a:p>
          <a:p>
            <a:r>
              <a:rPr lang="en-US" sz="1000" dirty="0" smtClean="0">
                <a:solidFill>
                  <a:srgbClr val="FFFF00"/>
                </a:solidFill>
              </a:rPr>
              <a:t>Innovative?</a:t>
            </a:r>
          </a:p>
          <a:p>
            <a:r>
              <a:rPr lang="en-US" sz="1000" dirty="0" smtClean="0">
                <a:solidFill>
                  <a:srgbClr val="FFFF00"/>
                </a:solidFill>
              </a:rPr>
              <a:t>In lieu of office visit?</a:t>
            </a:r>
          </a:p>
          <a:p>
            <a:r>
              <a:rPr lang="en-US" sz="1000" dirty="0" smtClean="0">
                <a:solidFill>
                  <a:srgbClr val="FFFF00"/>
                </a:solidFill>
              </a:rPr>
              <a:t>Convoluted with inputs?</a:t>
            </a:r>
          </a:p>
          <a:p>
            <a:r>
              <a:rPr lang="en-US" sz="1000" dirty="0" smtClean="0">
                <a:solidFill>
                  <a:srgbClr val="FFFF00"/>
                </a:solidFill>
              </a:rPr>
              <a:t>Billable/</a:t>
            </a:r>
            <a:r>
              <a:rPr lang="en-US" sz="1000" dirty="0" err="1" smtClean="0">
                <a:solidFill>
                  <a:srgbClr val="FFFF00"/>
                </a:solidFill>
              </a:rPr>
              <a:t>reimburseable</a:t>
            </a:r>
            <a:r>
              <a:rPr lang="en-US" sz="1000" dirty="0" smtClean="0">
                <a:solidFill>
                  <a:srgbClr val="FFFF00"/>
                </a:solidFill>
              </a:rPr>
              <a:t>?</a:t>
            </a:r>
          </a:p>
          <a:p>
            <a:r>
              <a:rPr lang="en-US" sz="1000" dirty="0" smtClean="0">
                <a:solidFill>
                  <a:srgbClr val="FFFF00"/>
                </a:solidFill>
              </a:rPr>
              <a:t>Preventative service?</a:t>
            </a:r>
          </a:p>
          <a:p>
            <a:r>
              <a:rPr lang="en-US" sz="1000" dirty="0" smtClean="0">
                <a:solidFill>
                  <a:srgbClr val="FFFF00"/>
                </a:solidFill>
              </a:rPr>
              <a:t>Intuitive for tracking?</a:t>
            </a:r>
          </a:p>
          <a:p>
            <a:r>
              <a:rPr lang="en-US" sz="1000" dirty="0" smtClean="0">
                <a:solidFill>
                  <a:srgbClr val="FFFF00"/>
                </a:solidFill>
              </a:rPr>
              <a:t>Existing supplement or new </a:t>
            </a:r>
            <a:r>
              <a:rPr lang="en-US" sz="1000" dirty="0">
                <a:solidFill>
                  <a:srgbClr val="FFFF00"/>
                </a:solidFill>
              </a:rPr>
              <a:t>a</a:t>
            </a:r>
            <a:r>
              <a:rPr lang="en-US" sz="1000" dirty="0" smtClean="0">
                <a:solidFill>
                  <a:srgbClr val="FFFF00"/>
                </a:solidFill>
              </a:rPr>
              <a:t>dded </a:t>
            </a:r>
            <a:r>
              <a:rPr lang="en-US" sz="1000" dirty="0">
                <a:solidFill>
                  <a:srgbClr val="FFFF00"/>
                </a:solidFill>
              </a:rPr>
              <a:t>v</a:t>
            </a:r>
            <a:r>
              <a:rPr lang="en-US" sz="1000" dirty="0" smtClean="0">
                <a:solidFill>
                  <a:srgbClr val="FFFF00"/>
                </a:solidFill>
              </a:rPr>
              <a:t>alue?</a:t>
            </a:r>
          </a:p>
          <a:p>
            <a:r>
              <a:rPr lang="en-US" sz="1000" dirty="0" smtClean="0">
                <a:solidFill>
                  <a:srgbClr val="FFFF00"/>
                </a:solidFill>
              </a:rPr>
              <a:t>Actual frequency increase after APM?</a:t>
            </a:r>
          </a:p>
          <a:p>
            <a:r>
              <a:rPr lang="en-US" sz="1000" dirty="0" smtClean="0">
                <a:solidFill>
                  <a:srgbClr val="FFFF00"/>
                </a:solidFill>
              </a:rPr>
              <a:t>Being tracked consistently?</a:t>
            </a:r>
          </a:p>
          <a:p>
            <a:r>
              <a:rPr lang="en-US" sz="1000" dirty="0" smtClean="0">
                <a:solidFill>
                  <a:srgbClr val="FFFF00"/>
                </a:solidFill>
              </a:rPr>
              <a:t>Treatment?</a:t>
            </a:r>
          </a:p>
          <a:p>
            <a:r>
              <a:rPr lang="en-US" sz="1000" dirty="0" smtClean="0">
                <a:solidFill>
                  <a:srgbClr val="FFFF00"/>
                </a:solidFill>
              </a:rPr>
              <a:t>Monitoring patient’s response to care?</a:t>
            </a:r>
          </a:p>
          <a:p>
            <a:r>
              <a:rPr lang="en-US" sz="1000" dirty="0" smtClean="0">
                <a:solidFill>
                  <a:srgbClr val="FFFF00"/>
                </a:solidFill>
              </a:rPr>
              <a:t>Health promotion/education?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590799" y="36536"/>
            <a:ext cx="3104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Touches Snapshot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232423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263</Words>
  <Application>Microsoft Office PowerPoint</Application>
  <PresentationFormat>On-screen Show (4:3)</PresentationFormat>
  <Paragraphs>77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Ashou</dc:creator>
  <cp:lastModifiedBy>Furqan Jamal</cp:lastModifiedBy>
  <cp:revision>11</cp:revision>
  <dcterms:created xsi:type="dcterms:W3CDTF">2014-09-09T20:19:39Z</dcterms:created>
  <dcterms:modified xsi:type="dcterms:W3CDTF">2014-10-21T16:21:28Z</dcterms:modified>
</cp:coreProperties>
</file>