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7"/>
  </p:notesMasterIdLst>
  <p:handoutMasterIdLst>
    <p:handoutMasterId r:id="rId8"/>
  </p:handoutMasterIdLst>
  <p:sldIdLst>
    <p:sldId id="279" r:id="rId2"/>
    <p:sldId id="283" r:id="rId3"/>
    <p:sldId id="288" r:id="rId4"/>
    <p:sldId id="284" r:id="rId5"/>
    <p:sldId id="256" r:id="rId6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3A1B"/>
    <a:srgbClr val="FF6969"/>
    <a:srgbClr val="9F3C21"/>
    <a:srgbClr val="A54D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2" autoAdjust="0"/>
    <p:restoredTop sz="94627" autoAdjust="0"/>
  </p:normalViewPr>
  <p:slideViewPr>
    <p:cSldViewPr snapToGrid="0">
      <p:cViewPr varScale="1">
        <p:scale>
          <a:sx n="84" d="100"/>
          <a:sy n="84" d="100"/>
        </p:scale>
        <p:origin x="36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1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E794E-9192-43F3-82DB-0EF791116CA8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6"/>
            <a:ext cx="2972421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43E6C-1D1A-48C8-BA50-EA0A799681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896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8AB35FA-57A6-42E0-A03C-EBA3AA196E2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413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8"/>
            <a:ext cx="297180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8D4AF91-1BFD-465B-8E3C-FB4FDF03DA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259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Mandy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B5C008-EACA-0244-89A6-0B7677C519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425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01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715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938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41538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510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510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6063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2866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8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779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466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1322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819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62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57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7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64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02EC180C-1256-45A0-87CA-422A129BC921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1DCEC-1A89-42B3-8012-06B12D45B9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314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3312" y="692987"/>
            <a:ext cx="9366325" cy="1143000"/>
          </a:xfrm>
        </p:spPr>
        <p:txBody>
          <a:bodyPr/>
          <a:lstStyle/>
          <a:p>
            <a:r>
              <a:rPr lang="en-US" dirty="0" smtClean="0"/>
              <a:t>Trauma Informed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ambria" panose="02040503050406030204" pitchFamily="18" charset="0"/>
              </a:rPr>
              <a:t>OHA-funded to promote and support trauma informed care</a:t>
            </a:r>
            <a:r>
              <a:rPr lang="en-US" sz="2400" dirty="0" smtClean="0">
                <a:latin typeface="Cambria" panose="02040503050406030204" pitchFamily="18" charset="0"/>
              </a:rPr>
              <a:t>.</a:t>
            </a:r>
          </a:p>
          <a:p>
            <a:pPr lvl="1"/>
            <a:r>
              <a:rPr lang="en-US" sz="2200" dirty="0" smtClean="0">
                <a:latin typeface="Cambria" panose="02040503050406030204" pitchFamily="18" charset="0"/>
              </a:rPr>
              <a:t>PSU, OHSU, OPS, </a:t>
            </a:r>
            <a:r>
              <a:rPr lang="en-US" sz="2200" dirty="0" err="1" smtClean="0">
                <a:latin typeface="Cambria" panose="02040503050406030204" pitchFamily="18" charset="0"/>
              </a:rPr>
              <a:t>YouthMove</a:t>
            </a:r>
            <a:r>
              <a:rPr lang="en-US" sz="2200" dirty="0" smtClean="0">
                <a:latin typeface="Cambria" panose="02040503050406030204" pitchFamily="18" charset="0"/>
              </a:rPr>
              <a:t>, OFSN, Statewide Collaborative.</a:t>
            </a:r>
            <a:endParaRPr lang="en-US" sz="2200" dirty="0" smtClean="0">
              <a:latin typeface="Cambria" panose="02040503050406030204" pitchFamily="18" charset="0"/>
            </a:endParaRPr>
          </a:p>
          <a:p>
            <a:r>
              <a:rPr lang="en-US" sz="2400" dirty="0" smtClean="0">
                <a:latin typeface="Cambria" panose="02040503050406030204" pitchFamily="18" charset="0"/>
              </a:rPr>
              <a:t>Coordination of education, information, resources (website).</a:t>
            </a:r>
          </a:p>
          <a:p>
            <a:pPr lvl="1"/>
            <a:r>
              <a:rPr lang="en-US" sz="2200" dirty="0" smtClean="0">
                <a:latin typeface="Cambria" panose="02040503050406030204" pitchFamily="18" charset="0"/>
              </a:rPr>
              <a:t>Training and technical/assistance.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Sharing approaches</a:t>
            </a:r>
            <a:r>
              <a:rPr lang="en-US" sz="2400" dirty="0" smtClean="0">
                <a:latin typeface="Cambria" panose="02040503050406030204" pitchFamily="18" charset="0"/>
              </a:rPr>
              <a:t>, strategies, implementation process.</a:t>
            </a:r>
          </a:p>
          <a:p>
            <a:r>
              <a:rPr lang="en-US" sz="2400" dirty="0" smtClean="0">
                <a:latin typeface="Cambria" panose="02040503050406030204" pitchFamily="18" charset="0"/>
              </a:rPr>
              <a:t>Link between policy and practice.</a:t>
            </a:r>
            <a:endParaRPr lang="en-US" sz="2400" dirty="0">
              <a:latin typeface="Cambria" panose="02040503050406030204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1135586" y="1763373"/>
            <a:ext cx="9334051" cy="1075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74484" y="6063733"/>
            <a:ext cx="3939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www.traumainformedoregon.org</a:t>
            </a:r>
            <a:endParaRPr lang="en-US" dirty="0"/>
          </a:p>
        </p:txBody>
      </p:sp>
      <p:pic>
        <p:nvPicPr>
          <p:cNvPr id="6" name="Picture Placeholder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3801" y="5764092"/>
            <a:ext cx="1039009" cy="6877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795" y="5703570"/>
            <a:ext cx="2101944" cy="748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7182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49573" y="537986"/>
            <a:ext cx="8229600" cy="833614"/>
          </a:xfrm>
        </p:spPr>
        <p:txBody>
          <a:bodyPr>
            <a:normAutofit fontScale="90000"/>
          </a:bodyPr>
          <a:lstStyle/>
          <a:p>
            <a:r>
              <a:rPr lang="en-US" sz="4400" dirty="0" smtClean="0">
                <a:latin typeface="Corbel" panose="020B0503020204020204" pitchFamily="34" charset="0"/>
              </a:rPr>
              <a:t>What is Trauma Informed Care?</a:t>
            </a:r>
            <a:r>
              <a:rPr lang="en-US" sz="5000" dirty="0">
                <a:latin typeface="Corbel" panose="020B0503020204020204" pitchFamily="34" charset="0"/>
              </a:rPr>
              <a:t/>
            </a:r>
            <a:br>
              <a:rPr lang="en-US" sz="5000" dirty="0">
                <a:latin typeface="Corbel" panose="020B0503020204020204" pitchFamily="34" charset="0"/>
              </a:rPr>
            </a:br>
            <a:endParaRPr lang="en-US" sz="3100" dirty="0">
              <a:latin typeface="Corbel" panose="020B0503020204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09808" y="1371600"/>
            <a:ext cx="8229600" cy="47130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latin typeface="Century Gothic" panose="020B0502020202020204" pitchFamily="34" charset="0"/>
              </a:rPr>
              <a:t>A trauma informed organization, program, or system:</a:t>
            </a:r>
            <a:endParaRPr lang="en-US" sz="2200" b="1" i="1" dirty="0" smtClean="0">
              <a:solidFill>
                <a:schemeClr val="accent3"/>
              </a:solidFill>
              <a:latin typeface="Century Gothic" panose="020B0502020202020204" pitchFamily="34" charset="0"/>
            </a:endParaRPr>
          </a:p>
          <a:p>
            <a:pPr lvl="1">
              <a:lnSpc>
                <a:spcPct val="150000"/>
              </a:lnSpc>
            </a:pPr>
            <a:r>
              <a:rPr lang="en-US" sz="1800" b="1" i="1" dirty="0" smtClean="0">
                <a:solidFill>
                  <a:schemeClr val="accent3"/>
                </a:solidFill>
                <a:latin typeface="Century Gothic" panose="020B0502020202020204" pitchFamily="34" charset="0"/>
              </a:rPr>
              <a:t>Recognizes</a:t>
            </a:r>
            <a:r>
              <a:rPr lang="en-US" sz="1800" dirty="0">
                <a:latin typeface="Century Gothic" panose="020B0502020202020204" pitchFamily="34" charset="0"/>
              </a:rPr>
              <a:t> the signs and symptoms of trauma in clients, families, staff, and others involved with the system;</a:t>
            </a:r>
          </a:p>
          <a:p>
            <a:pPr lvl="1">
              <a:lnSpc>
                <a:spcPct val="150000"/>
              </a:lnSpc>
            </a:pPr>
            <a:r>
              <a:rPr lang="en-US" sz="1800" b="1" i="1" dirty="0">
                <a:solidFill>
                  <a:schemeClr val="accent3"/>
                </a:solidFill>
                <a:latin typeface="Century Gothic" panose="020B0502020202020204" pitchFamily="34" charset="0"/>
              </a:rPr>
              <a:t>Realizes</a:t>
            </a:r>
            <a:r>
              <a:rPr lang="en-US" sz="1800" dirty="0">
                <a:latin typeface="Century Gothic" panose="020B0502020202020204" pitchFamily="34" charset="0"/>
              </a:rPr>
              <a:t> the widespread impact of trauma and understands potential paths for recovery;</a:t>
            </a:r>
          </a:p>
          <a:p>
            <a:pPr lvl="1">
              <a:lnSpc>
                <a:spcPct val="150000"/>
              </a:lnSpc>
            </a:pPr>
            <a:r>
              <a:rPr lang="en-US" sz="1800" b="1" i="1" dirty="0">
                <a:solidFill>
                  <a:schemeClr val="accent3"/>
                </a:solidFill>
                <a:latin typeface="Century Gothic" panose="020B0502020202020204" pitchFamily="34" charset="0"/>
              </a:rPr>
              <a:t>Responds</a:t>
            </a:r>
            <a:r>
              <a:rPr lang="en-US" sz="1800" dirty="0">
                <a:latin typeface="Century Gothic" panose="020B0502020202020204" pitchFamily="34" charset="0"/>
              </a:rPr>
              <a:t> by fully integrating knowledge about trauma into policies, procedures, and practices; and</a:t>
            </a:r>
          </a:p>
          <a:p>
            <a:pPr lvl="1">
              <a:lnSpc>
                <a:spcPct val="150000"/>
              </a:lnSpc>
            </a:pPr>
            <a:r>
              <a:rPr lang="en-US" sz="1800" dirty="0">
                <a:latin typeface="Century Gothic" panose="020B0502020202020204" pitchFamily="34" charset="0"/>
              </a:rPr>
              <a:t>Seeks to actively </a:t>
            </a:r>
            <a:r>
              <a:rPr lang="en-US" sz="1800" b="1" i="1" dirty="0">
                <a:solidFill>
                  <a:schemeClr val="accent3"/>
                </a:solidFill>
                <a:latin typeface="Century Gothic" panose="020B0502020202020204" pitchFamily="34" charset="0"/>
              </a:rPr>
              <a:t>resist re-traumatization</a:t>
            </a:r>
            <a:r>
              <a:rPr lang="en-US" sz="1800" dirty="0">
                <a:latin typeface="Century Gothic" panose="020B0502020202020204" pitchFamily="34" charset="0"/>
              </a:rPr>
              <a:t>.</a:t>
            </a:r>
          </a:p>
          <a:p>
            <a:endParaRPr lang="en-US" dirty="0">
              <a:latin typeface="Corbel" panose="020B0503020204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02325" y="5491519"/>
            <a:ext cx="5052289" cy="848903"/>
          </a:xfrm>
        </p:spPr>
        <p:txBody>
          <a:bodyPr/>
          <a:lstStyle/>
          <a:p>
            <a:pPr algn="l"/>
            <a:r>
              <a:rPr lang="en-US" dirty="0" smtClean="0"/>
              <a:t>Substance Abuse and Mental Health Services Administration. </a:t>
            </a:r>
            <a:r>
              <a:rPr lang="en-US" i="1" dirty="0" smtClean="0"/>
              <a:t>SAMHSA’s Concept of Trauma and Guidance for a Trauma-Informed Approach</a:t>
            </a:r>
            <a:r>
              <a:rPr lang="en-US" dirty="0" smtClean="0"/>
              <a:t>. HHS Publication No.(SMA) 14-4884. Rockville, MD: Substance Abuse and Mental Health Services Administration, 2014.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317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Trauma Specific </a:t>
            </a:r>
            <a:r>
              <a:rPr lang="en-US" sz="4000" dirty="0" err="1"/>
              <a:t>vs</a:t>
            </a:r>
            <a:r>
              <a:rPr lang="en-US" sz="4000" dirty="0"/>
              <a:t> Trauma Informed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0537" y="1623060"/>
            <a:ext cx="8946541" cy="4892040"/>
          </a:xfrm>
        </p:spPr>
        <p:txBody>
          <a:bodyPr>
            <a:normAutofit fontScale="25000" lnSpcReduction="20000"/>
          </a:bodyPr>
          <a:lstStyle/>
          <a:p>
            <a:r>
              <a:rPr lang="en-US" sz="7200" dirty="0" smtClean="0">
                <a:latin typeface="Cambria" panose="02040503050406030204" pitchFamily="18" charset="0"/>
              </a:rPr>
              <a:t>Trauma Recovery/Trauma Specific Services</a:t>
            </a:r>
          </a:p>
          <a:p>
            <a:pPr lvl="1"/>
            <a:r>
              <a:rPr lang="en-US" sz="6400" dirty="0" smtClean="0">
                <a:latin typeface="Cambria" panose="02040503050406030204" pitchFamily="18" charset="0"/>
              </a:rPr>
              <a:t>Reduce symptoms</a:t>
            </a:r>
          </a:p>
          <a:p>
            <a:pPr lvl="1"/>
            <a:r>
              <a:rPr lang="en-US" sz="6400" dirty="0" smtClean="0">
                <a:latin typeface="Cambria" panose="02040503050406030204" pitchFamily="18" charset="0"/>
              </a:rPr>
              <a:t>Promote healing</a:t>
            </a:r>
          </a:p>
          <a:p>
            <a:pPr lvl="1"/>
            <a:r>
              <a:rPr lang="en-US" sz="6400" dirty="0" smtClean="0">
                <a:latin typeface="Cambria" panose="02040503050406030204" pitchFamily="18" charset="0"/>
              </a:rPr>
              <a:t>Teach skills</a:t>
            </a:r>
          </a:p>
          <a:p>
            <a:pPr lvl="1"/>
            <a:r>
              <a:rPr lang="en-US" sz="6400" dirty="0" smtClean="0">
                <a:latin typeface="Cambria" panose="02040503050406030204" pitchFamily="18" charset="0"/>
              </a:rPr>
              <a:t>Psycho-empowerment, mind-body, other modalities.</a:t>
            </a:r>
          </a:p>
          <a:p>
            <a:pPr marL="411480" lvl="1" indent="0">
              <a:buNone/>
            </a:pPr>
            <a:endParaRPr lang="en-US" sz="4000" dirty="0" smtClean="0">
              <a:latin typeface="Cambria" panose="02040503050406030204" pitchFamily="18" charset="0"/>
            </a:endParaRPr>
          </a:p>
          <a:p>
            <a:r>
              <a:rPr lang="en-US" sz="7200" dirty="0" smtClean="0">
                <a:latin typeface="Cambria" panose="02040503050406030204" pitchFamily="18" charset="0"/>
              </a:rPr>
              <a:t>Trauma Sensitive</a:t>
            </a:r>
          </a:p>
          <a:p>
            <a:pPr lvl="1"/>
            <a:r>
              <a:rPr lang="en-US" sz="6400" dirty="0" smtClean="0">
                <a:latin typeface="Cambria" panose="02040503050406030204" pitchFamily="18" charset="0"/>
              </a:rPr>
              <a:t>Bring an awareness of trauma into view</a:t>
            </a:r>
          </a:p>
          <a:p>
            <a:pPr lvl="1"/>
            <a:r>
              <a:rPr lang="en-US" sz="6400" dirty="0" smtClean="0">
                <a:latin typeface="Cambria" panose="02040503050406030204" pitchFamily="18" charset="0"/>
              </a:rPr>
              <a:t>Trauma lens</a:t>
            </a:r>
          </a:p>
          <a:p>
            <a:pPr lvl="1"/>
            <a:endParaRPr lang="en-US" sz="4000" dirty="0">
              <a:latin typeface="Cambria" panose="02040503050406030204" pitchFamily="18" charset="0"/>
            </a:endParaRPr>
          </a:p>
          <a:p>
            <a:r>
              <a:rPr lang="en-US" sz="7200" dirty="0" smtClean="0">
                <a:latin typeface="Cambria" panose="02040503050406030204" pitchFamily="18" charset="0"/>
              </a:rPr>
              <a:t>Trauma Informed Care</a:t>
            </a:r>
          </a:p>
          <a:p>
            <a:pPr lvl="1"/>
            <a:r>
              <a:rPr lang="en-US" sz="6400" dirty="0" smtClean="0">
                <a:latin typeface="Cambria" panose="02040503050406030204" pitchFamily="18" charset="0"/>
              </a:rPr>
              <a:t>Guide policy, practice, procedure based on understanding of trauma</a:t>
            </a:r>
          </a:p>
          <a:p>
            <a:pPr lvl="1"/>
            <a:r>
              <a:rPr lang="en-US" sz="6400" dirty="0" smtClean="0">
                <a:latin typeface="Cambria" panose="02040503050406030204" pitchFamily="18" charset="0"/>
              </a:rPr>
              <a:t>Assumption:  every interaction with trauma survivor activates trauma response or does not.</a:t>
            </a:r>
          </a:p>
          <a:p>
            <a:pPr lvl="1"/>
            <a:r>
              <a:rPr lang="en-US" sz="6400" dirty="0" smtClean="0">
                <a:latin typeface="Cambria" panose="02040503050406030204" pitchFamily="18" charset="0"/>
              </a:rPr>
              <a:t>Parallel process</a:t>
            </a:r>
          </a:p>
          <a:p>
            <a:pPr lvl="1"/>
            <a:endParaRPr lang="en-US" dirty="0" smtClean="0"/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716783" y="1321637"/>
            <a:ext cx="9334051" cy="10757"/>
          </a:xfrm>
          <a:prstGeom prst="line">
            <a:avLst/>
          </a:prstGeom>
          <a:ln w="28575">
            <a:solidFill>
              <a:schemeClr val="accent3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1845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99928" y="643447"/>
            <a:ext cx="7886700" cy="1325563"/>
          </a:xfrm>
        </p:spPr>
        <p:txBody>
          <a:bodyPr/>
          <a:lstStyle/>
          <a:p>
            <a:r>
              <a:rPr lang="en-US" dirty="0" smtClean="0"/>
              <a:t>Why is this TIC important?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idx="1"/>
          </p:nvPr>
        </p:nvSpPr>
        <p:spPr>
          <a:xfrm>
            <a:off x="1099928" y="1877085"/>
            <a:ext cx="9036423" cy="4013352"/>
          </a:xfrm>
        </p:spPr>
        <p:txBody>
          <a:bodyPr>
            <a:normAutofit fontScale="3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6200" dirty="0">
                <a:latin typeface="Cambria" panose="02040503050406030204" pitchFamily="18" charset="0"/>
              </a:rPr>
              <a:t>Trauma is </a:t>
            </a:r>
            <a:r>
              <a:rPr lang="en-US" sz="6200" dirty="0" smtClean="0">
                <a:latin typeface="Cambria" panose="02040503050406030204" pitchFamily="18" charset="0"/>
              </a:rPr>
              <a:t>pervasive; the impact can be life shaping, affecting how we walk around in the world.</a:t>
            </a:r>
            <a:endParaRPr lang="en-US" sz="6200" dirty="0">
              <a:latin typeface="Cambria" panose="02040503050406030204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6200" dirty="0" smtClean="0">
                <a:latin typeface="Cambria" panose="02040503050406030204" pitchFamily="18" charset="0"/>
              </a:rPr>
              <a:t>Trauma </a:t>
            </a:r>
            <a:r>
              <a:rPr lang="en-US" sz="6200" dirty="0">
                <a:latin typeface="Cambria" panose="02040503050406030204" pitchFamily="18" charset="0"/>
              </a:rPr>
              <a:t>differentially affects the more </a:t>
            </a:r>
            <a:r>
              <a:rPr lang="en-US" sz="6200" dirty="0" smtClean="0">
                <a:latin typeface="Cambria" panose="02040503050406030204" pitchFamily="18" charset="0"/>
              </a:rPr>
              <a:t>vulnerable; social location, conditions matter.  </a:t>
            </a:r>
            <a:endParaRPr lang="en-US" sz="6200" dirty="0">
              <a:latin typeface="Cambria" panose="02040503050406030204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6200" dirty="0" smtClean="0">
                <a:latin typeface="Cambria" panose="02040503050406030204" pitchFamily="18" charset="0"/>
              </a:rPr>
              <a:t>Trauma </a:t>
            </a:r>
            <a:r>
              <a:rPr lang="en-US" sz="6200" dirty="0">
                <a:latin typeface="Cambria" panose="02040503050406030204" pitchFamily="18" charset="0"/>
              </a:rPr>
              <a:t>affects how people approach services</a:t>
            </a:r>
            <a:r>
              <a:rPr lang="en-US" sz="6200" dirty="0" smtClean="0">
                <a:latin typeface="Cambria" panose="02040503050406030204" pitchFamily="18" charset="0"/>
              </a:rPr>
              <a:t>.</a:t>
            </a:r>
          </a:p>
          <a:p>
            <a:pPr>
              <a:lnSpc>
                <a:spcPct val="170000"/>
              </a:lnSpc>
            </a:pPr>
            <a:r>
              <a:rPr lang="en-US" sz="6200" dirty="0" smtClean="0">
                <a:latin typeface="Cambria" panose="02040503050406030204" pitchFamily="18" charset="0"/>
              </a:rPr>
              <a:t>Trauma affects the workforce.</a:t>
            </a:r>
            <a:endParaRPr lang="en-US" sz="6200" dirty="0">
              <a:latin typeface="Cambria" panose="02040503050406030204" pitchFamily="18" charset="0"/>
            </a:endParaRPr>
          </a:p>
          <a:p>
            <a:pPr>
              <a:lnSpc>
                <a:spcPct val="170000"/>
              </a:lnSpc>
            </a:pPr>
            <a:r>
              <a:rPr lang="en-US" sz="6200" dirty="0" smtClean="0">
                <a:latin typeface="Cambria" panose="02040503050406030204" pitchFamily="18" charset="0"/>
              </a:rPr>
              <a:t>The </a:t>
            </a:r>
            <a:r>
              <a:rPr lang="en-US" sz="6200" dirty="0">
                <a:latin typeface="Cambria" panose="02040503050406030204" pitchFamily="18" charset="0"/>
              </a:rPr>
              <a:t>service system has often been re-traumatizing. </a:t>
            </a:r>
          </a:p>
          <a:p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099928" y="1561410"/>
            <a:ext cx="7303911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71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Trauma Informed Services Policy</a:t>
            </a:r>
            <a:br>
              <a:rPr lang="en-US" sz="2800" dirty="0" smtClean="0"/>
            </a:br>
            <a:r>
              <a:rPr lang="en-US" sz="2800" dirty="0" smtClean="0"/>
              <a:t>Oregon Health Authority</a:t>
            </a:r>
            <a:br>
              <a:rPr lang="en-US" sz="2800" dirty="0" smtClean="0"/>
            </a:b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July 2015</a:t>
            </a:r>
            <a:endParaRPr lang="en-US" sz="28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75201" y="2246947"/>
            <a:ext cx="8946541" cy="4195481"/>
          </a:xfrm>
        </p:spPr>
        <p:txBody>
          <a:bodyPr/>
          <a:lstStyle/>
          <a:p>
            <a:r>
              <a:rPr lang="en-US" dirty="0" smtClean="0"/>
              <a:t>Applies to all licensed behavioral health programs.</a:t>
            </a:r>
          </a:p>
          <a:p>
            <a:pPr lvl="1"/>
            <a:r>
              <a:rPr lang="en-US" dirty="0" smtClean="0"/>
              <a:t>All CMHPs; subcontracted providers of CMHPs</a:t>
            </a:r>
          </a:p>
          <a:p>
            <a:pPr lvl="1"/>
            <a:r>
              <a:rPr lang="en-US" dirty="0" smtClean="0"/>
              <a:t>Other entities receiving behavioral health funding directly or indirectly through Medicaid or general fund dollars.</a:t>
            </a:r>
          </a:p>
          <a:p>
            <a:r>
              <a:rPr lang="en-US" dirty="0" smtClean="0"/>
              <a:t>Purpose:</a:t>
            </a:r>
          </a:p>
          <a:p>
            <a:pPr lvl="1"/>
            <a:r>
              <a:rPr lang="en-US" dirty="0" smtClean="0"/>
              <a:t>Providers and those overseeing public mental health programs are knowledgeable.</a:t>
            </a:r>
          </a:p>
          <a:p>
            <a:pPr lvl="1"/>
            <a:r>
              <a:rPr lang="en-US" dirty="0" smtClean="0"/>
              <a:t>Screening and assessment are in place as appropriate.</a:t>
            </a:r>
          </a:p>
          <a:p>
            <a:pPr lvl="1"/>
            <a:r>
              <a:rPr lang="en-US" dirty="0"/>
              <a:t>Trauma specific and trauma informed services are available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There is a standard of care for TI practice.</a:t>
            </a:r>
          </a:p>
          <a:p>
            <a:pPr lvl="1"/>
            <a:r>
              <a:rPr lang="en-US" dirty="0" smtClean="0"/>
              <a:t>Vicarious trauma is addressed.      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646111" y="2040172"/>
            <a:ext cx="9168488" cy="1985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8125" y="4777380"/>
            <a:ext cx="2419862" cy="86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217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710</TotalTime>
  <Words>317</Words>
  <Application>Microsoft Office PowerPoint</Application>
  <PresentationFormat>Widescreen</PresentationFormat>
  <Paragraphs>49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Cambria</vt:lpstr>
      <vt:lpstr>Century Gothic</vt:lpstr>
      <vt:lpstr>Corbel</vt:lpstr>
      <vt:lpstr>Wingdings 3</vt:lpstr>
      <vt:lpstr>Ion</vt:lpstr>
      <vt:lpstr>Trauma Informed Oregon</vt:lpstr>
      <vt:lpstr>What is Trauma Informed Care? </vt:lpstr>
      <vt:lpstr>Trauma Specific vs Trauma Informed</vt:lpstr>
      <vt:lpstr>Why is this TIC important? </vt:lpstr>
      <vt:lpstr>Trauma Informed Services Policy Oregon Health Authority  July 2015</vt:lpstr>
    </vt:vector>
  </TitlesOfParts>
  <Company>Portland State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Oregon Health Authority Trauma Informed Services Policy July 2015</dc:title>
  <dc:creator>Diane Yatchmenoff</dc:creator>
  <cp:lastModifiedBy>Diane Yatchmenoff</cp:lastModifiedBy>
  <cp:revision>131</cp:revision>
  <cp:lastPrinted>2016-04-19T20:04:33Z</cp:lastPrinted>
  <dcterms:created xsi:type="dcterms:W3CDTF">2016-02-16T18:02:20Z</dcterms:created>
  <dcterms:modified xsi:type="dcterms:W3CDTF">2016-04-19T20:07:40Z</dcterms:modified>
</cp:coreProperties>
</file>